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435" r:id="rId5"/>
    <p:sldId id="259" r:id="rId6"/>
    <p:sldId id="2433" r:id="rId7"/>
    <p:sldId id="2443" r:id="rId8"/>
    <p:sldId id="2444" r:id="rId9"/>
    <p:sldId id="2445" r:id="rId10"/>
    <p:sldId id="2432" r:id="rId11"/>
    <p:sldId id="2440" r:id="rId12"/>
    <p:sldId id="2441" r:id="rId13"/>
    <p:sldId id="2442" r:id="rId14"/>
    <p:sldId id="2439" r:id="rId15"/>
    <p:sldId id="2438" r:id="rId16"/>
    <p:sldId id="2437"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153"/>
    <a:srgbClr val="898989"/>
    <a:srgbClr val="2F3342"/>
    <a:srgbClr val="A53F52"/>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varScale="1">
        <p:scale>
          <a:sx n="67" d="100"/>
          <a:sy n="67" d="100"/>
        </p:scale>
        <p:origin x="644" y="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212883567875933"/>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443757583227886"/>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drawings/_rels/drawing10.xml.rels><?xml version="1.0" encoding="UTF-8" standalone="yes"?>
<Relationships xmlns="http://schemas.openxmlformats.org/package/2006/relationships"><Relationship Id="rId1" Type="http://schemas.openxmlformats.org/officeDocument/2006/relationships/image" Target="../media/image1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8.png"/></Relationships>
</file>

<file path=ppt/drawings/_rels/drawing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drawing4.xml.rels><?xml version="1.0" encoding="UTF-8" standalone="yes"?>
<Relationships xmlns="http://schemas.openxmlformats.org/package/2006/relationships"><Relationship Id="rId1" Type="http://schemas.openxmlformats.org/officeDocument/2006/relationships/image" Target="../media/image13.png"/></Relationships>
</file>

<file path=ppt/drawings/_rels/drawing5.xml.rels><?xml version="1.0" encoding="UTF-8" standalone="yes"?>
<Relationships xmlns="http://schemas.openxmlformats.org/package/2006/relationships"><Relationship Id="rId1" Type="http://schemas.openxmlformats.org/officeDocument/2006/relationships/image" Target="../media/image14.png"/></Relationships>
</file>

<file path=ppt/drawings/_rels/drawing6.xml.rels><?xml version="1.0" encoding="UTF-8" standalone="yes"?>
<Relationships xmlns="http://schemas.openxmlformats.org/package/2006/relationships"><Relationship Id="rId1" Type="http://schemas.openxmlformats.org/officeDocument/2006/relationships/image" Target="../media/image15.PNG"/></Relationships>
</file>

<file path=ppt/drawings/_rels/drawing7.xml.rels><?xml version="1.0" encoding="UTF-8" standalone="yes"?>
<Relationships xmlns="http://schemas.openxmlformats.org/package/2006/relationships"><Relationship Id="rId1" Type="http://schemas.openxmlformats.org/officeDocument/2006/relationships/image" Target="../media/image16.png"/></Relationships>
</file>

<file path=ppt/drawings/_rels/drawing8.xml.rels><?xml version="1.0" encoding="UTF-8" standalone="yes"?>
<Relationships xmlns="http://schemas.openxmlformats.org/package/2006/relationships"><Relationship Id="rId1" Type="http://schemas.openxmlformats.org/officeDocument/2006/relationships/image" Target="../media/image17.png"/></Relationships>
</file>

<file path=ppt/drawings/_rels/drawing9.xml.rels><?xml version="1.0" encoding="UTF-8" standalone="yes"?>
<Relationships xmlns="http://schemas.openxmlformats.org/package/2006/relationships"><Relationship Id="rId1" Type="http://schemas.openxmlformats.org/officeDocument/2006/relationships/image" Target="../media/image18.png"/></Relationships>
</file>

<file path=ppt/drawings/drawing1.xml><?xml version="1.0" encoding="utf-8"?>
<c:userShapes xmlns:c="http://schemas.openxmlformats.org/drawingml/2006/chart">
  <cdr:relSizeAnchor xmlns:cdr="http://schemas.openxmlformats.org/drawingml/2006/chartDrawing">
    <cdr:from>
      <cdr:x>0</cdr:x>
      <cdr:y>0.17522</cdr:y>
    </cdr:from>
    <cdr:to>
      <cdr:x>1</cdr:x>
      <cdr:y>0.35417</cdr:y>
    </cdr:to>
    <cdr:pic>
      <cdr:nvPicPr>
        <cdr:cNvPr id="4" name="Picture 3" descr="A screenshot of a cell phone&#10;&#10;Description automatically generated">
          <a:extLst xmlns:a="http://schemas.openxmlformats.org/drawingml/2006/main">
            <a:ext uri="{FF2B5EF4-FFF2-40B4-BE49-F238E27FC236}">
              <a16:creationId xmlns:a16="http://schemas.microsoft.com/office/drawing/2014/main" id="{382A5195-F6D1-48A5-9A04-D36347996C0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1137673"/>
          <a:ext cx="7415213" cy="1161924"/>
        </a:xfrm>
        <a:prstGeom xmlns:a="http://schemas.openxmlformats.org/drawingml/2006/main" prst="rect">
          <a:avLst/>
        </a:prstGeom>
      </cdr:spPr>
    </cdr:pic>
  </cdr:relSizeAnchor>
  <cdr:relSizeAnchor xmlns:cdr="http://schemas.openxmlformats.org/drawingml/2006/chartDrawing">
    <cdr:from>
      <cdr:x>0</cdr:x>
      <cdr:y>0.39492</cdr:y>
    </cdr:from>
    <cdr:to>
      <cdr:x>1</cdr:x>
      <cdr:y>0.60508</cdr:y>
    </cdr:to>
    <cdr:pic>
      <cdr:nvPicPr>
        <cdr:cNvPr id="8" name="Picture 7" descr="A screenshot of a cell phone&#10;&#10;Description automatically generated">
          <a:extLst xmlns:a="http://schemas.openxmlformats.org/drawingml/2006/main">
            <a:ext uri="{FF2B5EF4-FFF2-40B4-BE49-F238E27FC236}">
              <a16:creationId xmlns:a16="http://schemas.microsoft.com/office/drawing/2014/main" id="{FBE358B4-AAD7-4517-8A4B-6C86E0ED4B7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2564149"/>
          <a:ext cx="7415213" cy="1364576"/>
        </a:xfrm>
        <a:prstGeom xmlns:a="http://schemas.openxmlformats.org/drawingml/2006/main" prst="rect">
          <a:avLst/>
        </a:prstGeom>
      </cdr:spPr>
    </cdr:pic>
  </cdr:relSizeAnchor>
  <cdr:relSizeAnchor xmlns:cdr="http://schemas.openxmlformats.org/drawingml/2006/chartDrawing">
    <cdr:from>
      <cdr:x>0</cdr:x>
      <cdr:y>0.6258</cdr:y>
    </cdr:from>
    <cdr:to>
      <cdr:x>1</cdr:x>
      <cdr:y>0.75685</cdr:y>
    </cdr:to>
    <cdr:pic>
      <cdr:nvPicPr>
        <cdr:cNvPr id="10" name="Picture 9">
          <a:extLst xmlns:a="http://schemas.openxmlformats.org/drawingml/2006/main">
            <a:ext uri="{FF2B5EF4-FFF2-40B4-BE49-F238E27FC236}">
              <a16:creationId xmlns:a16="http://schemas.microsoft.com/office/drawing/2014/main" id="{CD52AB6C-7BF3-4C9B-9E1F-D423C7B9034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4063216"/>
          <a:ext cx="7415213" cy="850944"/>
        </a:xfrm>
        <a:prstGeom xmlns:a="http://schemas.openxmlformats.org/drawingml/2006/main" prst="rect">
          <a:avLst/>
        </a:prstGeom>
      </cdr:spPr>
    </cdr:pic>
  </cdr:relSizeAnchor>
  <cdr:relSizeAnchor xmlns:cdr="http://schemas.openxmlformats.org/drawingml/2006/chartDrawing">
    <cdr:from>
      <cdr:x>0</cdr:x>
      <cdr:y>0.79784</cdr:y>
    </cdr:from>
    <cdr:to>
      <cdr:x>1</cdr:x>
      <cdr:y>0.97193</cdr:y>
    </cdr:to>
    <cdr:pic>
      <cdr:nvPicPr>
        <cdr:cNvPr id="12" name="Picture 11">
          <a:extLst xmlns:a="http://schemas.openxmlformats.org/drawingml/2006/main">
            <a:ext uri="{FF2B5EF4-FFF2-40B4-BE49-F238E27FC236}">
              <a16:creationId xmlns:a16="http://schemas.microsoft.com/office/drawing/2014/main" id="{A202C2C8-41F3-4018-AD40-153EF1B59D1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0" y="5180274"/>
          <a:ext cx="7415213" cy="1130358"/>
        </a:xfrm>
        <a:prstGeom xmlns:a="http://schemas.openxmlformats.org/drawingml/2006/main" prst="rect">
          <a:avLst/>
        </a:prstGeom>
      </cdr:spPr>
    </cdr:pic>
  </cdr:relSizeAnchor>
  <cdr:relSizeAnchor xmlns:cdr="http://schemas.openxmlformats.org/drawingml/2006/chartDrawing">
    <cdr:from>
      <cdr:x>0</cdr:x>
      <cdr:y>1.54015E-7</cdr:y>
    </cdr:from>
    <cdr:to>
      <cdr:x>1</cdr:x>
      <cdr:y>0.16487</cdr:y>
    </cdr:to>
    <cdr:pic>
      <cdr:nvPicPr>
        <cdr:cNvPr id="14" name="Picture 13" descr="A screenshot of a cell phone&#10;&#10;Description automatically generated">
          <a:extLst xmlns:a="http://schemas.openxmlformats.org/drawingml/2006/main">
            <a:ext uri="{FF2B5EF4-FFF2-40B4-BE49-F238E27FC236}">
              <a16:creationId xmlns:a16="http://schemas.microsoft.com/office/drawing/2014/main" id="{67E5A962-DEA0-41E2-958E-80CC5358B75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5"/>
        <a:stretch xmlns:a="http://schemas.openxmlformats.org/drawingml/2006/main">
          <a:fillRect/>
        </a:stretch>
      </cdr:blipFill>
      <cdr:spPr>
        <a:xfrm xmlns:a="http://schemas.openxmlformats.org/drawingml/2006/main">
          <a:off x="0" y="1"/>
          <a:ext cx="7415213" cy="1070484"/>
        </a:xfrm>
        <a:prstGeom xmlns:a="http://schemas.openxmlformats.org/drawingml/2006/main" prst="rect">
          <a:avLst/>
        </a:prstGeom>
      </cdr:spPr>
    </cdr:pic>
  </cdr:relSizeAnchor>
</c:userShapes>
</file>

<file path=ppt/drawings/drawing10.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close up of text on a white background&#10;&#10;Description automatically generated">
          <a:extLst xmlns:a="http://schemas.openxmlformats.org/drawingml/2006/main">
            <a:ext uri="{FF2B5EF4-FFF2-40B4-BE49-F238E27FC236}">
              <a16:creationId xmlns:a16="http://schemas.microsoft.com/office/drawing/2014/main" id="{B859A6A2-1C08-4CB6-93B4-FFC5896901E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7415213" cy="6858000"/>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A screenshot of a cell phone&#10;&#10;Description automatically generated">
          <a:extLst xmlns:a="http://schemas.openxmlformats.org/drawingml/2006/main">
            <a:ext uri="{FF2B5EF4-FFF2-40B4-BE49-F238E27FC236}">
              <a16:creationId xmlns:a16="http://schemas.microsoft.com/office/drawing/2014/main" id="{0E317693-F5D0-411B-AB50-1370C517F94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365124"/>
          <a:ext cx="7415213" cy="6492875"/>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0.71879</cdr:y>
    </cdr:from>
    <cdr:to>
      <cdr:x>1</cdr:x>
      <cdr:y>0.83517</cdr:y>
    </cdr:to>
    <cdr:pic>
      <cdr:nvPicPr>
        <cdr:cNvPr id="3" name="Picture 2">
          <a:extLst xmlns:a="http://schemas.openxmlformats.org/drawingml/2006/main">
            <a:ext uri="{FF2B5EF4-FFF2-40B4-BE49-F238E27FC236}">
              <a16:creationId xmlns:a16="http://schemas.microsoft.com/office/drawing/2014/main" id="{F37AB7D3-3940-40F0-BBE3-DF8B97D28D3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4666995"/>
          <a:ext cx="7415213" cy="755689"/>
        </a:xfrm>
        <a:prstGeom xmlns:a="http://schemas.openxmlformats.org/drawingml/2006/main" prst="rect">
          <a:avLst/>
        </a:prstGeom>
      </cdr:spPr>
    </cdr:pic>
  </cdr:relSizeAnchor>
  <cdr:relSizeAnchor xmlns:cdr="http://schemas.openxmlformats.org/drawingml/2006/chartDrawing">
    <cdr:from>
      <cdr:x>0</cdr:x>
      <cdr:y>0.38263</cdr:y>
    </cdr:from>
    <cdr:to>
      <cdr:x>1</cdr:x>
      <cdr:y>0.5</cdr:y>
    </cdr:to>
    <cdr:pic>
      <cdr:nvPicPr>
        <cdr:cNvPr id="6" name="Picture 5">
          <a:extLst xmlns:a="http://schemas.openxmlformats.org/drawingml/2006/main">
            <a:ext uri="{FF2B5EF4-FFF2-40B4-BE49-F238E27FC236}">
              <a16:creationId xmlns:a16="http://schemas.microsoft.com/office/drawing/2014/main" id="{5BC0DA94-1574-4B2D-966D-B23528902AD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2484398"/>
          <a:ext cx="7415213" cy="762039"/>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close up of some flowers&#10;&#10;Description automatically generated">
          <a:extLst xmlns:a="http://schemas.openxmlformats.org/drawingml/2006/main">
            <a:ext uri="{FF2B5EF4-FFF2-40B4-BE49-F238E27FC236}">
              <a16:creationId xmlns:a16="http://schemas.microsoft.com/office/drawing/2014/main" id="{9B078ED4-AE3F-402F-9522-B221C2FAFD4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7415213" cy="6217919"/>
        </a:xfrm>
        <a:prstGeom xmlns:a="http://schemas.openxmlformats.org/drawingml/2006/main" prst="rect">
          <a:avLst/>
        </a:prstGeom>
      </cdr:spPr>
    </cdr:pic>
  </cdr:relSizeAnchor>
</c:userShapes>
</file>

<file path=ppt/drawings/drawing5.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8AF1E16D-1A74-4D64-A722-05AFBBFF213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3960481" cy="10581511"/>
        </a:xfrm>
        <a:prstGeom xmlns:a="http://schemas.openxmlformats.org/drawingml/2006/main" prst="rect">
          <a:avLst/>
        </a:prstGeom>
      </cdr:spPr>
    </cdr:pic>
  </cdr:relSizeAnchor>
</c:userShapes>
</file>

<file path=ppt/drawings/drawing6.xml><?xml version="1.0" encoding="utf-8"?>
<c:userShapes xmlns:c="http://schemas.openxmlformats.org/drawingml/2006/chart">
  <cdr:relSizeAnchor xmlns:cdr="http://schemas.openxmlformats.org/drawingml/2006/chartDrawing">
    <cdr:from>
      <cdr:x>0</cdr:x>
      <cdr:y>0.04185</cdr:y>
    </cdr:from>
    <cdr:to>
      <cdr:x>0.87573</cdr:x>
      <cdr:y>0.85862</cdr:y>
    </cdr:to>
    <cdr:pic>
      <cdr:nvPicPr>
        <cdr:cNvPr id="7" name="Picture 6" descr="A screenshot of a cell phone&#10;&#10;Description automatically generated">
          <a:extLst xmlns:a="http://schemas.openxmlformats.org/drawingml/2006/main">
            <a:ext uri="{FF2B5EF4-FFF2-40B4-BE49-F238E27FC236}">
              <a16:creationId xmlns:a16="http://schemas.microsoft.com/office/drawing/2014/main" id="{A0CCFD99-AC9C-47FB-9286-84145270D4B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403903" y="286994"/>
          <a:ext cx="6493722" cy="5601454"/>
        </a:xfrm>
        <a:prstGeom xmlns:a="http://schemas.openxmlformats.org/drawingml/2006/main" prst="rect">
          <a:avLst/>
        </a:prstGeom>
      </cdr:spPr>
    </cdr:pic>
  </cdr:relSizeAnchor>
</c:userShapes>
</file>

<file path=ppt/drawings/drawing7.xml><?xml version="1.0" encoding="utf-8"?>
<c:userShapes xmlns:c="http://schemas.openxmlformats.org/drawingml/2006/chart">
  <cdr:relSizeAnchor xmlns:cdr="http://schemas.openxmlformats.org/drawingml/2006/chartDrawing">
    <cdr:from>
      <cdr:x>0</cdr:x>
      <cdr:y>0</cdr:y>
    </cdr:from>
    <cdr:to>
      <cdr:x>1</cdr:x>
      <cdr:y>1</cdr:y>
    </cdr:to>
    <cdr:pic>
      <cdr:nvPicPr>
        <cdr:cNvPr id="6" name="Picture 5" descr="A screenshot of a computer&#10;&#10;Description automatically generated">
          <a:extLst xmlns:a="http://schemas.openxmlformats.org/drawingml/2006/main">
            <a:ext uri="{FF2B5EF4-FFF2-40B4-BE49-F238E27FC236}">
              <a16:creationId xmlns:a16="http://schemas.microsoft.com/office/drawing/2014/main" id="{CB52382B-43A2-40E9-B38F-2FAFE4698D8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365126"/>
          <a:ext cx="6915250" cy="6492874"/>
        </a:xfrm>
        <a:prstGeom xmlns:a="http://schemas.openxmlformats.org/drawingml/2006/main" prst="rect">
          <a:avLst/>
        </a:prstGeom>
      </cdr:spPr>
    </cdr:pic>
  </cdr:relSizeAnchor>
</c:userShapes>
</file>

<file path=ppt/drawings/drawing8.xml><?xml version="1.0" encoding="utf-8"?>
<c:userShapes xmlns:c="http://schemas.openxmlformats.org/drawingml/2006/chart">
  <cdr:relSizeAnchor xmlns:cdr="http://schemas.openxmlformats.org/drawingml/2006/chartDrawing">
    <cdr:from>
      <cdr:x>0.05138</cdr:x>
      <cdr:y>0.14994</cdr:y>
    </cdr:from>
    <cdr:to>
      <cdr:x>0.92353</cdr:x>
      <cdr:y>0.75086</cdr:y>
    </cdr:to>
    <cdr:pic>
      <cdr:nvPicPr>
        <cdr:cNvPr id="2" name="chart">
          <a:extLst xmlns:a="http://schemas.openxmlformats.org/drawingml/2006/main">
            <a:ext uri="{FF2B5EF4-FFF2-40B4-BE49-F238E27FC236}">
              <a16:creationId xmlns:a16="http://schemas.microsoft.com/office/drawing/2014/main" id="{9CA64673-D482-4B36-A1CB-749E0EF1762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80999" y="1028259"/>
          <a:ext cx="6467195" cy="4121150"/>
        </a:xfrm>
        <a:prstGeom xmlns:a="http://schemas.openxmlformats.org/drawingml/2006/main" prst="rect">
          <a:avLst/>
        </a:prstGeom>
      </cdr:spPr>
    </cdr:pic>
  </cdr:relSizeAnchor>
</c:userShapes>
</file>

<file path=ppt/drawings/drawing9.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B2DE6271-B672-4CFE-B5FD-0621B2E5101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98783" y="0"/>
          <a:ext cx="6915250" cy="649287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7/21/2020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a:bodyPr>
          <a:lstStyle/>
          <a:p>
            <a:r>
              <a:rPr lang="en-US" sz="3600" b="1" dirty="0">
                <a:solidFill>
                  <a:schemeClr val="bg1"/>
                </a:solidFill>
                <a:latin typeface="+mn-lt"/>
              </a:rPr>
              <a:t>King county Housing Project</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a:bodyPr>
          <a:lstStyle/>
          <a:p>
            <a:r>
              <a:rPr lang="en-US" sz="1400" b="1" dirty="0">
                <a:solidFill>
                  <a:schemeClr val="bg1"/>
                </a:solidFill>
              </a:rPr>
              <a:t>Edward Cheng</a:t>
            </a:r>
          </a:p>
        </p:txBody>
      </p:sp>
    </p:spTree>
    <p:extLst>
      <p:ext uri="{BB962C8B-B14F-4D97-AF65-F5344CB8AC3E}">
        <p14:creationId xmlns:p14="http://schemas.microsoft.com/office/powerpoint/2010/main" val="1102045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84106222"/>
              </p:ext>
            </p:extLst>
          </p:nvPr>
        </p:nvGraphicFramePr>
        <p:xfrm>
          <a:off x="198783" y="365126"/>
          <a:ext cx="6915250" cy="649287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Multicollinearity</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Correlation Heatmap</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lnSpcReduction="10000"/>
          </a:bodyPr>
          <a:lstStyle/>
          <a:p>
            <a:r>
              <a:rPr lang="en-US" sz="1400" dirty="0"/>
              <a:t>Check to see if we can eliminate variables that are highly correlated with one another.</a:t>
            </a:r>
          </a:p>
          <a:p>
            <a:pPr lvl="1"/>
            <a:r>
              <a:rPr lang="en-US" sz="1200" dirty="0"/>
              <a:t>The assumption in linear regression is that the dependent variable changes based on a change in an independent variable with all other variables held </a:t>
            </a:r>
            <a:r>
              <a:rPr lang="en-US" sz="1200" b="1" dirty="0"/>
              <a:t>constant</a:t>
            </a:r>
          </a:p>
          <a:p>
            <a:r>
              <a:rPr lang="en-US" sz="1400" dirty="0"/>
              <a:t>Use a threshold correlation of </a:t>
            </a:r>
            <a:r>
              <a:rPr lang="en-US" sz="1400" b="1" dirty="0"/>
              <a:t>&gt;=0.7 &amp; &lt;=1.0</a:t>
            </a:r>
            <a:r>
              <a:rPr lang="en-US" sz="1400" dirty="0"/>
              <a:t> to observe overlapping variable effects</a:t>
            </a:r>
          </a:p>
          <a:p>
            <a:r>
              <a:rPr lang="en-US" sz="1400" dirty="0"/>
              <a:t>Use </a:t>
            </a:r>
            <a:r>
              <a:rPr lang="en-US" sz="1400" b="1" dirty="0"/>
              <a:t>.stack() </a:t>
            </a:r>
            <a:r>
              <a:rPr lang="en-US" sz="1400" dirty="0"/>
              <a:t>method to output the most highly correlated pair of predictor variables</a:t>
            </a:r>
          </a:p>
          <a:p>
            <a:pPr lvl="1"/>
            <a:r>
              <a:rPr lang="en-US" sz="1200" dirty="0"/>
              <a:t>Eliminate the variables </a:t>
            </a:r>
            <a:r>
              <a:rPr lang="en-US" sz="1200" b="1" dirty="0"/>
              <a:t>sqft_living</a:t>
            </a:r>
            <a:r>
              <a:rPr lang="en-US" sz="1200" dirty="0"/>
              <a:t>, </a:t>
            </a:r>
            <a:r>
              <a:rPr lang="en-US" sz="1200" b="1" dirty="0"/>
              <a:t>sqft_above</a:t>
            </a:r>
            <a:r>
              <a:rPr lang="en-US" sz="1200" dirty="0"/>
              <a:t>, </a:t>
            </a:r>
            <a:r>
              <a:rPr lang="en-US" sz="1200" b="1" dirty="0"/>
              <a:t>sqft_living15, sqft_lot15, cond_3</a:t>
            </a:r>
          </a:p>
          <a:p>
            <a:r>
              <a:rPr lang="en-US" sz="1400" dirty="0"/>
              <a:t>Normalize variables afterwards using </a:t>
            </a:r>
            <a:r>
              <a:rPr lang="en-US" sz="1400" b="1" dirty="0"/>
              <a:t>log transformations</a:t>
            </a:r>
          </a:p>
          <a:p>
            <a:endParaRPr lang="en-US" sz="14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7" name="Rectangle 6">
            <a:extLst>
              <a:ext uri="{FF2B5EF4-FFF2-40B4-BE49-F238E27FC236}">
                <a16:creationId xmlns:a16="http://schemas.microsoft.com/office/drawing/2014/main" id="{56B8BC94-7EBA-48B4-9213-EE5890DFFDB3}"/>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4245386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890222475"/>
              </p:ext>
            </p:extLst>
          </p:nvPr>
        </p:nvGraphicFramePr>
        <p:xfrm>
          <a:off x="0" y="-24572"/>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Final r-squared value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0.68</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18722" cy="4636392"/>
          </a:xfrm>
        </p:spPr>
        <p:txBody>
          <a:bodyPr>
            <a:normAutofit/>
          </a:bodyPr>
          <a:lstStyle/>
          <a:p>
            <a:r>
              <a:rPr lang="en-US" dirty="0"/>
              <a:t>Perform </a:t>
            </a:r>
            <a:r>
              <a:rPr lang="en-US" b="1" dirty="0"/>
              <a:t>stepwise selection </a:t>
            </a:r>
            <a:r>
              <a:rPr lang="en-US" dirty="0"/>
              <a:t>with p-values, then proceeded to scale those chosen features to keep all measurements relative</a:t>
            </a:r>
          </a:p>
          <a:p>
            <a:pPr lvl="1"/>
            <a:r>
              <a:rPr lang="en-US" dirty="0"/>
              <a:t>Chosen features: </a:t>
            </a:r>
            <a:r>
              <a:rPr lang="en-US" b="1" dirty="0" err="1"/>
              <a:t>lat</a:t>
            </a:r>
            <a:r>
              <a:rPr lang="en-US" b="1" dirty="0"/>
              <a:t>, bedrooms, grade, floors, bathrooms, </a:t>
            </a:r>
            <a:r>
              <a:rPr lang="en-US" b="1" dirty="0" err="1"/>
              <a:t>sqft_lot</a:t>
            </a:r>
            <a:endParaRPr lang="en-US" b="1" dirty="0"/>
          </a:p>
          <a:p>
            <a:pPr lvl="1"/>
            <a:r>
              <a:rPr lang="en-US" dirty="0"/>
              <a:t>Use </a:t>
            </a:r>
            <a:r>
              <a:rPr lang="en-US" b="1" dirty="0" err="1"/>
              <a:t>MinMaxScaler</a:t>
            </a:r>
            <a:r>
              <a:rPr lang="en-US" b="1" dirty="0"/>
              <a:t>() </a:t>
            </a:r>
            <a:r>
              <a:rPr lang="en-US" dirty="0"/>
              <a:t>to scale features</a:t>
            </a:r>
          </a:p>
          <a:p>
            <a:r>
              <a:rPr lang="en-US" dirty="0"/>
              <a:t>The final model has an r-squared value of </a:t>
            </a:r>
            <a:r>
              <a:rPr lang="en-US" b="1" dirty="0"/>
              <a:t>0.68</a:t>
            </a:r>
            <a:r>
              <a:rPr lang="en-US" dirty="0"/>
              <a:t>, meaning that approximately 68% of the variance in our target variable ‘price’ is caused by our prediction model with the aforementioned variables as the predictor variables</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7" name="Rectangle 6">
            <a:extLst>
              <a:ext uri="{FF2B5EF4-FFF2-40B4-BE49-F238E27FC236}">
                <a16:creationId xmlns:a16="http://schemas.microsoft.com/office/drawing/2014/main" id="{43365B3C-BF6A-4B9A-AB57-00DC8DA1B65F}"/>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136787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1598853096"/>
              </p:ext>
            </p:extLst>
          </p:nvPr>
        </p:nvGraphicFramePr>
        <p:xfrm>
          <a:off x="198783" y="365126"/>
          <a:ext cx="6915250" cy="649287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Model validation</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Residual Distribution</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lnSpcReduction="10000"/>
          </a:bodyPr>
          <a:lstStyle/>
          <a:p>
            <a:r>
              <a:rPr lang="en-US" sz="1400" dirty="0"/>
              <a:t>Use Train-Test Split validation:</a:t>
            </a:r>
          </a:p>
          <a:p>
            <a:pPr lvl="1"/>
            <a:r>
              <a:rPr lang="en-US" sz="1200" dirty="0"/>
              <a:t>Assign </a:t>
            </a:r>
            <a:r>
              <a:rPr lang="en-US" sz="1200" b="1" dirty="0"/>
              <a:t>80% </a:t>
            </a:r>
            <a:r>
              <a:rPr lang="en-US" sz="1200" dirty="0"/>
              <a:t>of the data to the training set and </a:t>
            </a:r>
            <a:r>
              <a:rPr lang="en-US" sz="1200" b="1" dirty="0"/>
              <a:t>20%</a:t>
            </a:r>
            <a:r>
              <a:rPr lang="en-US" sz="1200" dirty="0"/>
              <a:t> of the data to the testing set</a:t>
            </a:r>
          </a:p>
          <a:p>
            <a:pPr lvl="1"/>
            <a:r>
              <a:rPr lang="en-US" sz="1200" dirty="0"/>
              <a:t>Results: </a:t>
            </a:r>
          </a:p>
          <a:p>
            <a:pPr lvl="2"/>
            <a:r>
              <a:rPr lang="en-US" sz="1200" dirty="0"/>
              <a:t>Training set MSE: </a:t>
            </a:r>
            <a:r>
              <a:rPr lang="en-US" sz="1200" b="1" dirty="0"/>
              <a:t>12690209639.236786</a:t>
            </a:r>
          </a:p>
          <a:p>
            <a:pPr lvl="2"/>
            <a:r>
              <a:rPr lang="en-US" sz="1200" dirty="0"/>
              <a:t>Testing set MSE: </a:t>
            </a:r>
            <a:r>
              <a:rPr lang="en-US" sz="1200" b="1" dirty="0"/>
              <a:t>12535566760.226467</a:t>
            </a:r>
          </a:p>
          <a:p>
            <a:pPr lvl="2"/>
            <a:r>
              <a:rPr lang="en-US" sz="1200" dirty="0"/>
              <a:t>Neither underfitted nor overfitted</a:t>
            </a:r>
          </a:p>
          <a:p>
            <a:r>
              <a:rPr lang="en-US" sz="1400" dirty="0"/>
              <a:t>Use Cross Validation with </a:t>
            </a:r>
            <a:r>
              <a:rPr lang="en-US" sz="1400" b="1" dirty="0"/>
              <a:t>5 Folds</a:t>
            </a:r>
          </a:p>
          <a:p>
            <a:pPr lvl="1"/>
            <a:r>
              <a:rPr lang="en-US" sz="1200" dirty="0"/>
              <a:t>Results: </a:t>
            </a:r>
          </a:p>
          <a:p>
            <a:pPr lvl="2"/>
            <a:r>
              <a:rPr lang="en-US" sz="1200" dirty="0"/>
              <a:t>Train-test split MSE: </a:t>
            </a:r>
            <a:r>
              <a:rPr lang="en-US" sz="1200" b="1" dirty="0"/>
              <a:t>13055616350.428406</a:t>
            </a:r>
          </a:p>
          <a:p>
            <a:pPr lvl="2"/>
            <a:r>
              <a:rPr lang="en-US" sz="1200" dirty="0"/>
              <a:t>Cross Val 5-Fold MSE: </a:t>
            </a:r>
            <a:r>
              <a:rPr lang="en-US" sz="1200" b="1" dirty="0"/>
              <a:t>12780931558.566036</a:t>
            </a:r>
          </a:p>
          <a:p>
            <a:pPr lvl="2"/>
            <a:r>
              <a:rPr lang="en-US" sz="1200" dirty="0"/>
              <a:t>Confirms Train-test split method: model is not  underfitted nor overfitted</a:t>
            </a:r>
          </a:p>
          <a:p>
            <a:r>
              <a:rPr lang="en-US" sz="1400" dirty="0"/>
              <a:t>The model’s residuals appear to be normally distributed so this satisfies the assumption of </a:t>
            </a:r>
            <a:r>
              <a:rPr lang="en-US" sz="1400" b="1" dirty="0"/>
              <a:t>homoscedasticity</a:t>
            </a:r>
            <a:endParaRPr lang="en-US" sz="1200" b="1" dirty="0"/>
          </a:p>
          <a:p>
            <a:pPr lvl="1"/>
            <a:endParaRPr lang="en-US" sz="1200"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7" name="Rectangle 6">
            <a:extLst>
              <a:ext uri="{FF2B5EF4-FFF2-40B4-BE49-F238E27FC236}">
                <a16:creationId xmlns:a16="http://schemas.microsoft.com/office/drawing/2014/main" id="{EACEB0B3-EB58-4EE6-8EEF-E276FCECDE13}"/>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58418459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21278989"/>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Final model</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82754" y="1635037"/>
            <a:ext cx="4018722" cy="4636392"/>
          </a:xfrm>
        </p:spPr>
        <p:txBody>
          <a:bodyPr>
            <a:normAutofit fontScale="55000" lnSpcReduction="20000"/>
          </a:bodyPr>
          <a:lstStyle/>
          <a:p>
            <a:pPr marL="0" indent="0">
              <a:buNone/>
            </a:pPr>
            <a:r>
              <a:rPr lang="en-CA" sz="2400" b="1" dirty="0"/>
              <a:t>𝑦̂ = 224425.17(waterfront) + 145883.80(Lat) + 115566.39(Grade) + 47436.07(Bathrooms) + 12878.10(Bedrooms) - 15084887.70 </a:t>
            </a:r>
          </a:p>
          <a:p>
            <a:r>
              <a:rPr lang="en-US" sz="2000" dirty="0"/>
              <a:t>Bedrooms: Having a additional bedroom can bring a modest amount of </a:t>
            </a:r>
            <a:r>
              <a:rPr lang="en-US" sz="2000" b="1" dirty="0"/>
              <a:t>$</a:t>
            </a:r>
            <a:r>
              <a:rPr lang="en-CA" sz="2000" b="1" dirty="0"/>
              <a:t>12878.10</a:t>
            </a:r>
            <a:endParaRPr lang="en-US" sz="2000" b="1" dirty="0"/>
          </a:p>
          <a:p>
            <a:r>
              <a:rPr lang="en-US" sz="2000" dirty="0"/>
              <a:t>Grade: The grading assigned to a housing unit can drive up a house's price massively.  As seen in the EDA section, we can confirm this finding as we notice a high correlation between the price of a house and its grade. Grade brings in </a:t>
            </a:r>
            <a:r>
              <a:rPr lang="en-US" sz="2000" b="1" dirty="0"/>
              <a:t>$</a:t>
            </a:r>
            <a:r>
              <a:rPr lang="en-CA" sz="2000" b="1" dirty="0"/>
              <a:t>115566.39</a:t>
            </a:r>
            <a:r>
              <a:rPr lang="en-US" sz="2000" b="1" dirty="0"/>
              <a:t>  </a:t>
            </a:r>
            <a:r>
              <a:rPr lang="en-US" sz="2000" dirty="0"/>
              <a:t>in value</a:t>
            </a:r>
          </a:p>
          <a:p>
            <a:r>
              <a:rPr lang="en-US" sz="2000" dirty="0"/>
              <a:t>Lat: Can reasonably infer that being farther up North can add a huge amount of value – specifically </a:t>
            </a:r>
            <a:r>
              <a:rPr lang="en-US" sz="2000" b="1" dirty="0"/>
              <a:t>$</a:t>
            </a:r>
            <a:r>
              <a:rPr lang="en-CA" sz="2000" b="1" dirty="0"/>
              <a:t>145883.80</a:t>
            </a:r>
            <a:endParaRPr lang="en-US" sz="2000" b="1" dirty="0"/>
          </a:p>
          <a:p>
            <a:r>
              <a:rPr lang="en-US" sz="2000" dirty="0"/>
              <a:t>Bathrooms: An additional bathroom brings in </a:t>
            </a:r>
            <a:r>
              <a:rPr lang="en-US" sz="2000" b="1" dirty="0"/>
              <a:t>$</a:t>
            </a:r>
            <a:r>
              <a:rPr lang="en-CA" sz="2000" b="1" dirty="0"/>
              <a:t>47436.07 </a:t>
            </a:r>
            <a:r>
              <a:rPr lang="en-CA" sz="2000" dirty="0"/>
              <a:t>in value</a:t>
            </a:r>
            <a:r>
              <a:rPr lang="en-US" sz="2000" dirty="0"/>
              <a:t>, and this seems reasonable because most people would be satisfied with having more bathrooms.</a:t>
            </a:r>
          </a:p>
          <a:p>
            <a:r>
              <a:rPr lang="en-US" sz="2000" dirty="0"/>
              <a:t>Waterfront: Brings in </a:t>
            </a:r>
            <a:r>
              <a:rPr lang="en-US" sz="2000" b="1" dirty="0"/>
              <a:t>$</a:t>
            </a:r>
            <a:r>
              <a:rPr lang="en-CA" sz="2000" b="1" dirty="0"/>
              <a:t>224425.17</a:t>
            </a:r>
            <a:r>
              <a:rPr lang="en-US" sz="2000" dirty="0"/>
              <a:t>, the highest valued predictor</a:t>
            </a:r>
          </a:p>
          <a:p>
            <a:endParaRPr lang="en-US" sz="1400" b="1"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7" name="Text Placeholder 6">
            <a:extLst>
              <a:ext uri="{FF2B5EF4-FFF2-40B4-BE49-F238E27FC236}">
                <a16:creationId xmlns:a16="http://schemas.microsoft.com/office/drawing/2014/main" id="{DDD24258-4C36-4972-928D-52E4F48C1F05}"/>
              </a:ext>
            </a:extLst>
          </p:cNvPr>
          <p:cNvSpPr>
            <a:spLocks noGrp="1"/>
          </p:cNvSpPr>
          <p:nvPr>
            <p:ph type="body" idx="13"/>
          </p:nvPr>
        </p:nvSpPr>
        <p:spPr>
          <a:xfrm>
            <a:off x="7819116" y="1003687"/>
            <a:ext cx="3991884" cy="407670"/>
          </a:xfrm>
        </p:spPr>
        <p:txBody>
          <a:bodyPr/>
          <a:lstStyle/>
          <a:p>
            <a:r>
              <a:rPr lang="en-CA" sz="1600" b="1" i="1" dirty="0"/>
              <a:t>Conclusion</a:t>
            </a:r>
          </a:p>
        </p:txBody>
      </p:sp>
      <p:sp>
        <p:nvSpPr>
          <p:cNvPr id="8" name="Rectangle 7">
            <a:extLst>
              <a:ext uri="{FF2B5EF4-FFF2-40B4-BE49-F238E27FC236}">
                <a16:creationId xmlns:a16="http://schemas.microsoft.com/office/drawing/2014/main" id="{FE72A1DE-9963-48D1-9B8B-368A39B76112}"/>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956024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845488" y="3216244"/>
            <a:ext cx="10787270" cy="830649"/>
          </a:xfrm>
        </p:spPr>
        <p:txBody>
          <a:bodyPr>
            <a:normAutofit/>
          </a:bodyPr>
          <a:lstStyle/>
          <a:p>
            <a:r>
              <a:rPr lang="en-US" sz="3600" b="1" dirty="0">
                <a:solidFill>
                  <a:schemeClr val="bg1"/>
                </a:solidFill>
                <a:latin typeface="+mn-lt"/>
              </a:rPr>
              <a:t>THANK YOU For your time!</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2" name="TextBox 1">
            <a:extLst>
              <a:ext uri="{FF2B5EF4-FFF2-40B4-BE49-F238E27FC236}">
                <a16:creationId xmlns:a16="http://schemas.microsoft.com/office/drawing/2014/main" id="{2C976323-724C-4C65-A751-D2BBABA7203F}"/>
              </a:ext>
            </a:extLst>
          </p:cNvPr>
          <p:cNvSpPr txBox="1"/>
          <p:nvPr/>
        </p:nvSpPr>
        <p:spPr>
          <a:xfrm>
            <a:off x="3500495" y="4293704"/>
            <a:ext cx="5477256" cy="523220"/>
          </a:xfrm>
          <a:prstGeom prst="rect">
            <a:avLst/>
          </a:prstGeom>
          <a:noFill/>
        </p:spPr>
        <p:txBody>
          <a:bodyPr wrap="square" rtlCol="0">
            <a:spAutoFit/>
          </a:bodyPr>
          <a:lstStyle/>
          <a:p>
            <a:pPr algn="ctr"/>
            <a:r>
              <a:rPr lang="en-CA" sz="1400" b="1" i="1" dirty="0">
                <a:solidFill>
                  <a:schemeClr val="bg1"/>
                </a:solidFill>
              </a:rPr>
              <a:t>Project for Flatiron Online Data Science Bootcamp Module 2</a:t>
            </a:r>
          </a:p>
          <a:p>
            <a:pPr algn="ctr"/>
            <a:r>
              <a:rPr lang="en-CA" sz="1400" b="1" i="1" dirty="0">
                <a:solidFill>
                  <a:schemeClr val="bg1"/>
                </a:solidFill>
              </a:rPr>
              <a:t>Instructor: Jeff Herman </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Autofit/>
          </a:bodyPr>
          <a:lstStyle/>
          <a:p>
            <a:r>
              <a:rPr lang="en-US" b="1" dirty="0">
                <a:latin typeface="+mn-lt"/>
              </a:rPr>
              <a:t>Business case </a:t>
            </a:r>
            <a:endParaRPr lang="en-US" dirty="0">
              <a:latin typeface="+mn-lt"/>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b="1" dirty="0"/>
              <a:t>OVERVIEW</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The King County region, located in the US state of Washington, is home to 2.25 million people.  An foreign investor has just moved to this County and hired our data science firm. The investor is working closely with a startup construction company that is looking to build houses in this region.  The investor would like to understand the following before making any decisions:</a:t>
            </a:r>
          </a:p>
          <a:p>
            <a:r>
              <a:rPr lang="en-US" dirty="0"/>
              <a:t>What are the general trends in the housing market?</a:t>
            </a:r>
          </a:p>
          <a:p>
            <a:r>
              <a:rPr lang="en-US" dirty="0"/>
              <a:t>What factors drive up the prices of houses?</a:t>
            </a:r>
          </a:p>
          <a:p>
            <a:r>
              <a:rPr lang="en-US" dirty="0"/>
              <a:t>Does location have an major effect on prices?</a:t>
            </a:r>
          </a:p>
          <a:p>
            <a:r>
              <a:rPr lang="en-US" dirty="0"/>
              <a:t>Is there a way to predict the prices of house for future investing purposes?</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
        <p:nvSpPr>
          <p:cNvPr id="3" name="Rectangle 2">
            <a:extLst>
              <a:ext uri="{FF2B5EF4-FFF2-40B4-BE49-F238E27FC236}">
                <a16:creationId xmlns:a16="http://schemas.microsoft.com/office/drawing/2014/main" id="{A770164B-BE1F-4F6C-BEB6-B60252EED1F7}"/>
              </a:ext>
            </a:extLst>
          </p:cNvPr>
          <p:cNvSpPr/>
          <p:nvPr/>
        </p:nvSpPr>
        <p:spPr>
          <a:xfrm>
            <a:off x="10163175" y="6468303"/>
            <a:ext cx="1386094" cy="284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32537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r>
              <a:rPr lang="en-US" b="1" dirty="0">
                <a:latin typeface="+mn-lt"/>
              </a:rPr>
              <a:t>Process</a:t>
            </a:r>
            <a:endParaRPr lang="en-US" dirty="0">
              <a:latin typeface="+mn-lt"/>
            </a:endParaRP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t>3</a:t>
            </a:fld>
            <a:endParaRPr lang="en-US" dirty="0"/>
          </a:p>
        </p:txBody>
      </p:sp>
      <p:graphicFrame>
        <p:nvGraphicFramePr>
          <p:cNvPr id="2" name="Table 1">
            <a:extLst>
              <a:ext uri="{FF2B5EF4-FFF2-40B4-BE49-F238E27FC236}">
                <a16:creationId xmlns:a16="http://schemas.microsoft.com/office/drawing/2014/main" id="{2D2BDD7B-4EA7-4121-99E9-6E40C33C8FA9}"/>
              </a:ext>
            </a:extLst>
          </p:cNvPr>
          <p:cNvGraphicFramePr>
            <a:graphicFrameLocks noGrp="1"/>
          </p:cNvGraphicFramePr>
          <p:nvPr>
            <p:extLst>
              <p:ext uri="{D42A27DB-BD31-4B8C-83A1-F6EECF244321}">
                <p14:modId xmlns:p14="http://schemas.microsoft.com/office/powerpoint/2010/main" val="4286946812"/>
              </p:ext>
            </p:extLst>
          </p:nvPr>
        </p:nvGraphicFramePr>
        <p:xfrm>
          <a:off x="595313" y="1365251"/>
          <a:ext cx="11002580" cy="5025386"/>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val="813286003"/>
                    </a:ext>
                  </a:extLst>
                </a:gridCol>
                <a:gridCol w="2750645">
                  <a:extLst>
                    <a:ext uri="{9D8B030D-6E8A-4147-A177-3AD203B41FA5}">
                      <a16:colId xmlns:a16="http://schemas.microsoft.com/office/drawing/2014/main" val="1781529181"/>
                    </a:ext>
                  </a:extLst>
                </a:gridCol>
                <a:gridCol w="2750645">
                  <a:extLst>
                    <a:ext uri="{9D8B030D-6E8A-4147-A177-3AD203B41FA5}">
                      <a16:colId xmlns:a16="http://schemas.microsoft.com/office/drawing/2014/main" val="3072112755"/>
                    </a:ext>
                  </a:extLst>
                </a:gridCol>
                <a:gridCol w="2750645">
                  <a:extLst>
                    <a:ext uri="{9D8B030D-6E8A-4147-A177-3AD203B41FA5}">
                      <a16:colId xmlns:a16="http://schemas.microsoft.com/office/drawing/2014/main" val="1072861903"/>
                    </a:ext>
                  </a:extLst>
                </a:gridCol>
              </a:tblGrid>
              <a:tr h="566825">
                <a:tc>
                  <a:txBody>
                    <a:bodyPr/>
                    <a:lstStyle/>
                    <a:p>
                      <a:pPr algn="ctr"/>
                      <a:r>
                        <a:rPr lang="en-US"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Data Cleaning</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EDA</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Model Building</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Final Model</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val="365624200"/>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Import data</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Examine the general distributions of all the individual predictor variables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Stepwise selection with p-values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Retrieve intercept</a:t>
                      </a:r>
                    </a:p>
                  </a:txBody>
                  <a:tcPr marL="64651" marR="64651" marT="34995" marB="34995" anchor="ctr">
                    <a:solidFill>
                      <a:srgbClr val="2F3342">
                        <a:alpha val="10000"/>
                      </a:srgbClr>
                    </a:solidFill>
                  </a:tcPr>
                </a:tc>
                <a:extLst>
                  <a:ext uri="{0D108BD9-81ED-4DB2-BD59-A6C34878D82A}">
                    <a16:rowId xmlns:a16="http://schemas.microsoft.com/office/drawing/2014/main" val="1147710819"/>
                  </a:ext>
                </a:extLst>
              </a:tr>
              <a:tr h="55968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Cast columns to the appropriate data types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1</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tx1">
                        <a:alpha val="10000"/>
                      </a:scheme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Select features for the model </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Retrieve coefficients</a:t>
                      </a:r>
                    </a:p>
                  </a:txBody>
                  <a:tcPr marL="64651" marR="64651" marT="34995" marB="34995" anchor="ctr">
                    <a:solidFill>
                      <a:srgbClr val="2F3342">
                        <a:alpha val="10000"/>
                      </a:srgbClr>
                    </a:solidFill>
                  </a:tcPr>
                </a:tc>
                <a:extLst>
                  <a:ext uri="{0D108BD9-81ED-4DB2-BD59-A6C34878D82A}">
                    <a16:rowId xmlns:a16="http://schemas.microsoft.com/office/drawing/2014/main" val="990739542"/>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Identify and deal with null values appropriately</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2</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Incorporate OLS modelling</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model’s formula</a:t>
                      </a:r>
                    </a:p>
                  </a:txBody>
                  <a:tcPr marL="64651" marR="64651" marT="34995" marB="34995" anchor="ctr">
                    <a:solidFill>
                      <a:srgbClr val="2F3342">
                        <a:alpha val="10000"/>
                      </a:srgbClr>
                    </a:solidFill>
                  </a:tcPr>
                </a:tc>
                <a:extLst>
                  <a:ext uri="{0D108BD9-81ED-4DB2-BD59-A6C34878D82A}">
                    <a16:rowId xmlns:a16="http://schemas.microsoft.com/office/drawing/2014/main" val="1277722066"/>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outliers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3</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Feature scaling</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final R-score</a:t>
                      </a:r>
                    </a:p>
                  </a:txBody>
                  <a:tcPr marL="64651" marR="64651" marT="34995" marB="34995" anchor="ctr">
                    <a:solidFill>
                      <a:srgbClr val="2F3342">
                        <a:alpha val="10000"/>
                      </a:srgbClr>
                    </a:solidFill>
                  </a:tcPr>
                </a:tc>
                <a:extLst>
                  <a:ext uri="{0D108BD9-81ED-4DB2-BD59-A6C34878D82A}">
                    <a16:rowId xmlns:a16="http://schemas.microsoft.com/office/drawing/2014/main" val="1537579379"/>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Filter data set</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linear regression assumptions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Model validation</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Analyze results</a:t>
                      </a:r>
                    </a:p>
                  </a:txBody>
                  <a:tcPr marL="64651" marR="64651" marT="34995" marB="34995" anchor="ctr">
                    <a:solidFill>
                      <a:srgbClr val="2F3342">
                        <a:alpha val="10000"/>
                      </a:srgbClr>
                    </a:solidFill>
                  </a:tcPr>
                </a:tc>
                <a:extLst>
                  <a:ext uri="{0D108BD9-81ED-4DB2-BD59-A6C34878D82A}">
                    <a16:rowId xmlns:a16="http://schemas.microsoft.com/office/drawing/2014/main" val="1564301415"/>
                  </a:ext>
                </a:extLst>
              </a:tr>
              <a:tr h="556982">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Deal with categorical variables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for multicollinearity</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final modelling graph</a:t>
                      </a:r>
                    </a:p>
                  </a:txBody>
                  <a:tcPr marL="64651" marR="64651" marT="34995" marB="34995" anchor="ctr">
                    <a:solidFill>
                      <a:srgbClr val="2F3342">
                        <a:alpha val="10000"/>
                      </a:srgbClr>
                    </a:solidFill>
                  </a:tcPr>
                </a:tc>
                <a:extLst>
                  <a:ext uri="{0D108BD9-81ED-4DB2-BD59-A6C34878D82A}">
                    <a16:rowId xmlns:a16="http://schemas.microsoft.com/office/drawing/2014/main" val="1058028690"/>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Apply normalization</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118988235"/>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384833819"/>
                  </a:ext>
                </a:extLst>
              </a:tr>
            </a:tbl>
          </a:graphicData>
        </a:graphic>
      </p:graphicFrame>
      <p:sp>
        <p:nvSpPr>
          <p:cNvPr id="5" name="Rectangle 4">
            <a:extLst>
              <a:ext uri="{FF2B5EF4-FFF2-40B4-BE49-F238E27FC236}">
                <a16:creationId xmlns:a16="http://schemas.microsoft.com/office/drawing/2014/main" id="{0EF37B17-34CF-4573-B439-6156973D396F}"/>
              </a:ext>
            </a:extLst>
          </p:cNvPr>
          <p:cNvSpPr/>
          <p:nvPr/>
        </p:nvSpPr>
        <p:spPr>
          <a:xfrm>
            <a:off x="10163175" y="6468303"/>
            <a:ext cx="1386094" cy="284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277909568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791262543"/>
              </p:ext>
            </p:extLst>
          </p:nvPr>
        </p:nvGraphicFramePr>
        <p:xfrm>
          <a:off x="0" y="27368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7819116" y="1003687"/>
            <a:ext cx="3991884" cy="407670"/>
          </a:xfrm>
        </p:spPr>
        <p:txBody>
          <a:bodyPr/>
          <a:lstStyle/>
          <a:p>
            <a:r>
              <a:rPr lang="en-US" sz="1600" b="1" i="1" dirty="0"/>
              <a:t>Part 1-Data types and null values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18722" cy="4636392"/>
          </a:xfrm>
        </p:spPr>
        <p:txBody>
          <a:bodyPr>
            <a:normAutofit/>
          </a:bodyPr>
          <a:lstStyle/>
          <a:p>
            <a:r>
              <a:rPr lang="en-US" sz="1400" dirty="0"/>
              <a:t>Check index and column data types to identify which data types are not accurate</a:t>
            </a:r>
          </a:p>
          <a:p>
            <a:pPr lvl="1"/>
            <a:r>
              <a:rPr lang="en-US" dirty="0"/>
              <a:t>Convert to appropriate data types</a:t>
            </a:r>
          </a:p>
          <a:p>
            <a:r>
              <a:rPr lang="en-US" sz="1400" dirty="0"/>
              <a:t>Check for placeholders </a:t>
            </a:r>
          </a:p>
          <a:p>
            <a:r>
              <a:rPr lang="en-US" sz="1400" dirty="0"/>
              <a:t>Check for null values using </a:t>
            </a:r>
            <a:r>
              <a:rPr lang="en-US" sz="1400" b="1" dirty="0"/>
              <a:t>.</a:t>
            </a:r>
            <a:r>
              <a:rPr lang="en-US" sz="1400" b="1" dirty="0" err="1"/>
              <a:t>isnull</a:t>
            </a:r>
            <a:r>
              <a:rPr lang="en-US" sz="1400" b="1" dirty="0"/>
              <a:t>().sum() </a:t>
            </a:r>
            <a:r>
              <a:rPr lang="en-US" sz="1400" dirty="0"/>
              <a:t>method</a:t>
            </a:r>
          </a:p>
          <a:p>
            <a:r>
              <a:rPr lang="en-US" sz="1400" dirty="0"/>
              <a:t>Use .</a:t>
            </a:r>
            <a:r>
              <a:rPr lang="en-US" sz="1400" b="1" dirty="0" err="1"/>
              <a:t>value_counts</a:t>
            </a:r>
            <a:r>
              <a:rPr lang="en-US" sz="1400" b="1" dirty="0"/>
              <a:t>(normalize = True) </a:t>
            </a:r>
            <a:r>
              <a:rPr lang="en-US" sz="1400" dirty="0"/>
              <a:t>to decide whether or not to fill the NA values in with the median or drop them</a:t>
            </a:r>
          </a:p>
          <a:p>
            <a:endParaRPr lang="en-US"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7" name="Rectangle 6">
            <a:extLst>
              <a:ext uri="{FF2B5EF4-FFF2-40B4-BE49-F238E27FC236}">
                <a16:creationId xmlns:a16="http://schemas.microsoft.com/office/drawing/2014/main" id="{4F9F72C7-271D-4B3E-8987-026778078DB8}"/>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26012388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25098025"/>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Part 2- Outliers and Categorical Variables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r>
              <a:rPr lang="en-US" sz="1400" dirty="0"/>
              <a:t>Use scatterplot to observe the distributions. The ones that did not follow a more ‘linear’ pattern are deemed categorical variables</a:t>
            </a:r>
          </a:p>
          <a:p>
            <a:pPr lvl="1"/>
            <a:r>
              <a:rPr lang="en-US" b="1" dirty="0"/>
              <a:t>Date</a:t>
            </a:r>
            <a:r>
              <a:rPr lang="en-US" dirty="0"/>
              <a:t>, Bedrooms, Bathrooms, Floors, </a:t>
            </a:r>
            <a:r>
              <a:rPr lang="en-US" b="1" dirty="0"/>
              <a:t>Waterfront, Condition</a:t>
            </a:r>
            <a:r>
              <a:rPr lang="en-US" dirty="0"/>
              <a:t>, Grade, </a:t>
            </a:r>
            <a:r>
              <a:rPr lang="en-US" dirty="0" err="1"/>
              <a:t>Yr_built</a:t>
            </a:r>
            <a:r>
              <a:rPr lang="en-US" dirty="0"/>
              <a:t>, </a:t>
            </a:r>
            <a:r>
              <a:rPr lang="en-US" b="1" dirty="0" err="1"/>
              <a:t>Zipcode</a:t>
            </a:r>
            <a:r>
              <a:rPr lang="en-US" b="1" dirty="0"/>
              <a:t>, Basement</a:t>
            </a:r>
          </a:p>
          <a:p>
            <a:r>
              <a:rPr lang="en-US" sz="1400" dirty="0"/>
              <a:t>Ordinal vs Nominal variables: </a:t>
            </a:r>
          </a:p>
          <a:p>
            <a:pPr lvl="1"/>
            <a:r>
              <a:rPr lang="en-US" dirty="0"/>
              <a:t>The bolded categorical variables are nominal, meaning that they have no order associated with it</a:t>
            </a:r>
          </a:p>
          <a:p>
            <a:pPr lvl="2"/>
            <a:r>
              <a:rPr lang="en-US" dirty="0"/>
              <a:t>Ex. A zip code of 95832 is not valued higher than a zip code of 95285</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7" name="Rectangle 6">
            <a:extLst>
              <a:ext uri="{FF2B5EF4-FFF2-40B4-BE49-F238E27FC236}">
                <a16:creationId xmlns:a16="http://schemas.microsoft.com/office/drawing/2014/main" id="{1AA889A9-B157-4337-B624-DF21B2526840}"/>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14280183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95867602"/>
              </p:ext>
            </p:extLst>
          </p:nvPr>
        </p:nvGraphicFramePr>
        <p:xfrm>
          <a:off x="0" y="365125"/>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Part 2 Continued…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lnSpcReduction="20000"/>
          </a:bodyPr>
          <a:lstStyle/>
          <a:p>
            <a:r>
              <a:rPr lang="en-US" sz="1500" dirty="0"/>
              <a:t>Create </a:t>
            </a:r>
            <a:r>
              <a:rPr lang="en-US" sz="1500" b="1" dirty="0"/>
              <a:t>dummy variables</a:t>
            </a:r>
            <a:r>
              <a:rPr lang="en-US" sz="1500" dirty="0"/>
              <a:t>, which is the idea of converting each category into a new column, and assign a </a:t>
            </a:r>
            <a:r>
              <a:rPr lang="en-US" sz="1500" b="1" dirty="0"/>
              <a:t>1 or 0 </a:t>
            </a:r>
            <a:r>
              <a:rPr lang="en-US" sz="1500" dirty="0"/>
              <a:t>to the column</a:t>
            </a:r>
          </a:p>
          <a:p>
            <a:pPr lvl="1"/>
            <a:r>
              <a:rPr lang="en-US" sz="1500" dirty="0"/>
              <a:t>Perform this action on the nominal variables</a:t>
            </a:r>
          </a:p>
          <a:p>
            <a:pPr lvl="1"/>
            <a:r>
              <a:rPr lang="en-US" sz="1500" dirty="0"/>
              <a:t>Drop the original variable columns after transformation, and concatenate the dummy variable columns to the data frame</a:t>
            </a:r>
          </a:p>
          <a:p>
            <a:pPr lvl="1"/>
            <a:r>
              <a:rPr lang="en-US" sz="1500" dirty="0"/>
              <a:t>Zip code was more tricky to work with, as they needed to be organized into area codes from A-I</a:t>
            </a:r>
          </a:p>
          <a:p>
            <a:r>
              <a:rPr lang="en-US" sz="1500" dirty="0"/>
              <a:t>Filter data set after cleaning and transforming categorical variables into dummy variables by using </a:t>
            </a:r>
            <a:r>
              <a:rPr lang="en-US" sz="1500" b="1" dirty="0"/>
              <a:t>.describe() </a:t>
            </a:r>
            <a:r>
              <a:rPr lang="en-US" sz="1500" dirty="0"/>
              <a:t>to check out values above the </a:t>
            </a:r>
            <a:r>
              <a:rPr lang="en-US" sz="1500" b="1" dirty="0"/>
              <a:t>75</a:t>
            </a:r>
            <a:r>
              <a:rPr lang="en-US" sz="1500" b="1" baseline="30000" dirty="0"/>
              <a:t>th</a:t>
            </a:r>
            <a:r>
              <a:rPr lang="en-US" sz="1500" b="1" dirty="0"/>
              <a:t> percentile </a:t>
            </a:r>
            <a:r>
              <a:rPr lang="en-US" sz="1500" dirty="0"/>
              <a:t>and below the </a:t>
            </a:r>
            <a:r>
              <a:rPr lang="en-US" sz="1500" b="1" dirty="0"/>
              <a:t>25</a:t>
            </a:r>
            <a:r>
              <a:rPr lang="en-US" sz="1500" b="1" baseline="30000" dirty="0"/>
              <a:t>th</a:t>
            </a:r>
            <a:r>
              <a:rPr lang="en-US" sz="1500" b="1" dirty="0"/>
              <a:t> percentile </a:t>
            </a:r>
            <a:r>
              <a:rPr lang="en-US" sz="1500" dirty="0"/>
              <a:t>to see if any value or range of values seemed like outliers</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37E6656F-1A32-4B58-965D-953CCC299CD6}"/>
              </a:ext>
            </a:extLst>
          </p:cNvPr>
          <p:cNvPicPr>
            <a:picLocks noChangeAspect="1"/>
          </p:cNvPicPr>
          <p:nvPr/>
        </p:nvPicPr>
        <p:blipFill>
          <a:blip r:embed="rId3"/>
          <a:stretch>
            <a:fillRect/>
          </a:stretch>
        </p:blipFill>
        <p:spPr>
          <a:xfrm>
            <a:off x="0" y="652119"/>
            <a:ext cx="7415213" cy="1701887"/>
          </a:xfrm>
          <a:prstGeom prst="rect">
            <a:avLst/>
          </a:prstGeom>
        </p:spPr>
      </p:pic>
      <p:pic>
        <p:nvPicPr>
          <p:cNvPr id="9" name="Picture 8">
            <a:extLst>
              <a:ext uri="{FF2B5EF4-FFF2-40B4-BE49-F238E27FC236}">
                <a16:creationId xmlns:a16="http://schemas.microsoft.com/office/drawing/2014/main" id="{BAA34C3A-3500-4C8B-A11A-6EA3C04CEF01}"/>
              </a:ext>
            </a:extLst>
          </p:cNvPr>
          <p:cNvPicPr>
            <a:picLocks noChangeAspect="1"/>
          </p:cNvPicPr>
          <p:nvPr/>
        </p:nvPicPr>
        <p:blipFill>
          <a:blip r:embed="rId4"/>
          <a:stretch>
            <a:fillRect/>
          </a:stretch>
        </p:blipFill>
        <p:spPr>
          <a:xfrm>
            <a:off x="1" y="3943708"/>
            <a:ext cx="7415212" cy="749339"/>
          </a:xfrm>
          <a:prstGeom prst="rect">
            <a:avLst/>
          </a:prstGeom>
        </p:spPr>
      </p:pic>
      <p:sp>
        <p:nvSpPr>
          <p:cNvPr id="10" name="Rectangle 9">
            <a:extLst>
              <a:ext uri="{FF2B5EF4-FFF2-40B4-BE49-F238E27FC236}">
                <a16:creationId xmlns:a16="http://schemas.microsoft.com/office/drawing/2014/main" id="{2EEFDFE5-60A7-4147-9800-6D775C5600C6}"/>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08381843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893164209"/>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1</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b="1" dirty="0"/>
              <a:t>Are housing prices dependent on the location? And if so, do older or newer built houses cost more?</a:t>
            </a:r>
          </a:p>
          <a:p>
            <a:r>
              <a:rPr lang="en-US" sz="1400" dirty="0"/>
              <a:t>Higher priced houses tend to be clustered in the North as opposed to the South</a:t>
            </a:r>
          </a:p>
          <a:p>
            <a:r>
              <a:rPr lang="en-US" sz="1400" dirty="0"/>
              <a:t>Filter for houses before 1970 and after to check for any trends</a:t>
            </a:r>
          </a:p>
          <a:p>
            <a:pPr lvl="1"/>
            <a:r>
              <a:rPr lang="en-US" dirty="0"/>
              <a:t>There are not many expensive houses before 1970 that were in the Northern region</a:t>
            </a:r>
          </a:p>
          <a:p>
            <a:pPr lvl="1"/>
            <a:r>
              <a:rPr lang="en-US" dirty="0"/>
              <a:t>Since the last half century, it seems that the more expensive houses generally tend to be cluster farther up North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7" name="Rectangle 6">
            <a:extLst>
              <a:ext uri="{FF2B5EF4-FFF2-40B4-BE49-F238E27FC236}">
                <a16:creationId xmlns:a16="http://schemas.microsoft.com/office/drawing/2014/main" id="{96156CC6-EA8B-4818-B281-2EF75A758127}"/>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8694704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102807645"/>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2</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85000" lnSpcReduction="10000"/>
          </a:bodyPr>
          <a:lstStyle/>
          <a:p>
            <a:pPr marL="0" indent="0">
              <a:buNone/>
            </a:pPr>
            <a:r>
              <a:rPr lang="en-US" b="1" dirty="0"/>
              <a:t>What is the distribution of the sizes of houses? Does having a bigger house equate to having a higher grade?</a:t>
            </a:r>
          </a:p>
          <a:p>
            <a:r>
              <a:rPr lang="en-US" sz="1400" dirty="0"/>
              <a:t>Most houses have around the same square footage of land. The bigger houses tend to be spread throughout equally with no obvious clustering</a:t>
            </a:r>
          </a:p>
          <a:p>
            <a:pPr lvl="1"/>
            <a:r>
              <a:rPr lang="en-US" sz="1200" dirty="0"/>
              <a:t>The rest of the more average sized houses are found everywhere regardless of the location</a:t>
            </a:r>
          </a:p>
          <a:p>
            <a:r>
              <a:rPr lang="en-US" sz="1400" dirty="0"/>
              <a:t>This means that the location itself of where houses are located must be the more important predictor of housing prices</a:t>
            </a:r>
          </a:p>
          <a:p>
            <a:pPr lvl="1"/>
            <a:r>
              <a:rPr lang="en-US" sz="1200" dirty="0"/>
              <a:t>We can reasonably infer that the Northern region is the downtown area of the county</a:t>
            </a:r>
          </a:p>
          <a:p>
            <a:r>
              <a:rPr lang="en-US" sz="1400" b="1" dirty="0"/>
              <a:t>0.7 correlation </a:t>
            </a:r>
            <a:r>
              <a:rPr lang="en-US" sz="1400" dirty="0"/>
              <a:t>between the size of the house and its grade.</a:t>
            </a:r>
          </a:p>
          <a:p>
            <a:pPr lvl="1"/>
            <a:r>
              <a:rPr lang="en-US" sz="1200" dirty="0"/>
              <a:t>That is pretty reasonable, as a house would presumably be rated higher because of its larger housing unit.</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7" name="Rectangle 6">
            <a:extLst>
              <a:ext uri="{FF2B5EF4-FFF2-40B4-BE49-F238E27FC236}">
                <a16:creationId xmlns:a16="http://schemas.microsoft.com/office/drawing/2014/main" id="{AE6EFAAC-7B26-4B8A-A556-92A30CD95CEB}"/>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35443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1683474"/>
              </p:ext>
            </p:extLst>
          </p:nvPr>
        </p:nvGraphicFramePr>
        <p:xfrm>
          <a:off x="403903" y="365125"/>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3</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b="1" dirty="0"/>
              <a:t>What combination of bathrooms, floors, and/or bedrooms indicates the higher price for houses? Are the findings significant enough?</a:t>
            </a:r>
          </a:p>
          <a:p>
            <a:r>
              <a:rPr lang="en-US" sz="1400" dirty="0"/>
              <a:t>Results indicate that a combination of all three variables yields the highest R-squared value</a:t>
            </a:r>
          </a:p>
          <a:p>
            <a:pPr lvl="1"/>
            <a:r>
              <a:rPr lang="en-US" sz="1200" dirty="0"/>
              <a:t>Interpretation: A r-squared value of </a:t>
            </a:r>
            <a:r>
              <a:rPr lang="en-US" sz="1200" b="1" dirty="0"/>
              <a:t>0.20 </a:t>
            </a:r>
            <a:r>
              <a:rPr lang="en-US" sz="1200" dirty="0"/>
              <a:t>means that about 20% of the variance in our target variable ‘price’ is caused by our prediction model with bathrooms, bedrooms, and floors as the predictor variables</a:t>
            </a:r>
          </a:p>
          <a:p>
            <a:pPr lvl="1"/>
            <a:r>
              <a:rPr lang="en-US" sz="1200" dirty="0"/>
              <a:t>Generally, a R-squared value of </a:t>
            </a:r>
            <a:r>
              <a:rPr lang="en-US" sz="1200" b="1" dirty="0"/>
              <a:t>0.7</a:t>
            </a:r>
            <a:r>
              <a:rPr lang="en-US" sz="1200" dirty="0"/>
              <a:t> or higher is considered acceptable, so these three variables alone will not be enough for our regression model</a:t>
            </a:r>
          </a:p>
          <a:p>
            <a:pPr marL="0" indent="0">
              <a:buNone/>
            </a:pPr>
            <a:endParaRPr lang="en-US" i="1"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7" name="Rectangle 6">
            <a:extLst>
              <a:ext uri="{FF2B5EF4-FFF2-40B4-BE49-F238E27FC236}">
                <a16:creationId xmlns:a16="http://schemas.microsoft.com/office/drawing/2014/main" id="{BAFDF689-4048-4FC2-9983-2074D54DB22A}"/>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709709195"/>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purl.org/dc/elements/1.1/"/>
    <ds:schemaRef ds:uri="http://schemas.microsoft.com/office/2006/metadata/properties"/>
    <ds:schemaRef ds:uri="71af3243-3dd4-4a8d-8c0d-dd76da1f02a5"/>
    <ds:schemaRef ds:uri="http://www.w3.org/XML/1998/namespace"/>
    <ds:schemaRef ds:uri="16c05727-aa75-4e4a-9b5f-8a80a1165891"/>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1201</Words>
  <Application>Microsoft Office PowerPoint</Application>
  <PresentationFormat>Widescreen</PresentationFormat>
  <Paragraphs>142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Gill Sans</vt:lpstr>
      <vt:lpstr>Gill Sans Light</vt:lpstr>
      <vt:lpstr>Office Theme</vt:lpstr>
      <vt:lpstr>King county Housing Project</vt:lpstr>
      <vt:lpstr>Business case </vt:lpstr>
      <vt:lpstr>Process</vt:lpstr>
      <vt:lpstr>Data Cleaning</vt:lpstr>
      <vt:lpstr>Data Cleaning</vt:lpstr>
      <vt:lpstr>Data cleaning</vt:lpstr>
      <vt:lpstr>EDA</vt:lpstr>
      <vt:lpstr>EDA</vt:lpstr>
      <vt:lpstr>Eda</vt:lpstr>
      <vt:lpstr>Multicollinearity</vt:lpstr>
      <vt:lpstr>Final r-squared value</vt:lpstr>
      <vt:lpstr>Model validation</vt:lpstr>
      <vt:lpstr>Final model</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2020-07-07T18:33:51Z</dcterms:created>
  <dcterms:modified xsi:type="dcterms:W3CDTF">2020-07-22T03:06:26Z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